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7"/>
  </p:notesMasterIdLst>
  <p:sldIdLst>
    <p:sldId id="271" r:id="rId2"/>
    <p:sldId id="307" r:id="rId3"/>
    <p:sldId id="301" r:id="rId4"/>
    <p:sldId id="272" r:id="rId5"/>
    <p:sldId id="31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76"/>
    <a:srgbClr val="004070"/>
    <a:srgbClr val="00ACD9"/>
    <a:srgbClr val="AFCFDC"/>
    <a:srgbClr val="000000"/>
    <a:srgbClr val="62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4"/>
    <p:restoredTop sz="94704"/>
  </p:normalViewPr>
  <p:slideViewPr>
    <p:cSldViewPr snapToGrid="0" snapToObjects="1">
      <p:cViewPr varScale="1">
        <p:scale>
          <a:sx n="143" d="100"/>
          <a:sy n="143" d="100"/>
        </p:scale>
        <p:origin x="24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github.com/Press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projection-based ROMs?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6C899C0-505B-174F-881B-3A54A35E8CE6}"/>
              </a:ext>
            </a:extLst>
          </p:cNvPr>
          <p:cNvSpPr txBox="1">
            <a:spLocks/>
          </p:cNvSpPr>
          <p:nvPr/>
        </p:nvSpPr>
        <p:spPr>
          <a:xfrm>
            <a:off x="427278" y="1013462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C8592DD-9A39-5846-94A1-541A02491FB2}"/>
              </a:ext>
            </a:extLst>
          </p:cNvPr>
          <p:cNvSpPr txBox="1">
            <a:spLocks/>
          </p:cNvSpPr>
          <p:nvPr/>
        </p:nvSpPr>
        <p:spPr>
          <a:xfrm>
            <a:off x="579678" y="1165860"/>
            <a:ext cx="9326322" cy="49889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Projection-based ROMs (</a:t>
            </a:r>
            <a:r>
              <a:rPr lang="en-US" sz="2400" dirty="0" err="1"/>
              <a:t>pROMs</a:t>
            </a:r>
            <a:r>
              <a:rPr lang="en-US" sz="2400" dirty="0"/>
              <a:t>) are data-informed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Operate by projecting governing  equations onto low-dimensional subspaces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pROMs</a:t>
            </a:r>
            <a:r>
              <a:rPr lang="en-US" dirty="0"/>
              <a:t> use basis functions constructed from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Involves solving the governing equations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 of ROMs: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Data-centric surrogate models: create a purely data-driven surrogate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fidelity/physics models: use coarse meshes and/or reduced physics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8" y="1106683"/>
            <a:ext cx="6301131" cy="5180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 computational framework aimed at providing performant </a:t>
            </a:r>
            <a:r>
              <a:rPr lang="en-US" dirty="0" err="1">
                <a:latin typeface="Garamond" panose="02020404030301010803" pitchFamily="18" charset="0"/>
              </a:rPr>
              <a:t>pROMs</a:t>
            </a:r>
            <a:r>
              <a:rPr lang="en-US" dirty="0">
                <a:latin typeface="Garamond" panose="02020404030301010803" pitchFamily="18" charset="0"/>
              </a:rPr>
              <a:t> to </a:t>
            </a:r>
            <a:r>
              <a:rPr lang="en-US" b="1" dirty="0">
                <a:latin typeface="Garamond" panose="02020404030301010803" pitchFamily="18" charset="0"/>
              </a:rPr>
              <a:t>generic </a:t>
            </a:r>
            <a:r>
              <a:rPr lang="en-US" dirty="0">
                <a:latin typeface="Garamond" panose="02020404030301010803" pitchFamily="18" charset="0"/>
              </a:rPr>
              <a:t>application codes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Open source code developed at Sandia: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Lead developer: Francesco </a:t>
            </a:r>
            <a:r>
              <a:rPr lang="en-US" sz="2000" dirty="0" err="1">
                <a:latin typeface="Garamond" panose="02020404030301010803" pitchFamily="18" charset="0"/>
              </a:rPr>
              <a:t>Rizzi</a:t>
            </a:r>
            <a:endParaRPr lang="en-US" sz="2000" dirty="0">
              <a:latin typeface="Garamond" panose="02020404030301010803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Team: Patrick </a:t>
            </a:r>
            <a:r>
              <a:rPr lang="en-US" sz="2000" dirty="0" err="1">
                <a:latin typeface="Garamond" panose="02020404030301010803" pitchFamily="18" charset="0"/>
              </a:rPr>
              <a:t>Blonigan</a:t>
            </a:r>
            <a:r>
              <a:rPr lang="en-US" sz="2000" dirty="0">
                <a:latin typeface="Garamond" panose="02020404030301010803" pitchFamily="18" charset="0"/>
              </a:rPr>
              <a:t>, Eric Parish, Kenny Chowdhary, John </a:t>
            </a:r>
            <a:r>
              <a:rPr lang="en-US" sz="2000" dirty="0" err="1">
                <a:latin typeface="Garamond" panose="02020404030301010803" pitchFamily="18" charset="0"/>
              </a:rPr>
              <a:t>Tencer</a:t>
            </a:r>
            <a:r>
              <a:rPr lang="en-US" sz="2000" dirty="0">
                <a:latin typeface="Garamond" panose="02020404030301010803" pitchFamily="18" charset="0"/>
              </a:rPr>
              <a:t>, 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Former developers: Kevin Carlberg and Mark </a:t>
            </a:r>
            <a:r>
              <a:rPr lang="en-US" sz="2000" dirty="0" err="1">
                <a:latin typeface="Garamond" panose="02020404030301010803" pitchFamily="18" charset="0"/>
              </a:rPr>
              <a:t>Hoemmen</a:t>
            </a:r>
            <a:endParaRPr lang="en-US" sz="20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Main idea: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Separate the “application” from the 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ROM methods are contained in the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“plugs in” to an application code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96682-0DFE-C845-AB29-5131A68559FE}"/>
              </a:ext>
            </a:extLst>
          </p:cNvPr>
          <p:cNvSpPr txBox="1"/>
          <p:nvPr/>
        </p:nvSpPr>
        <p:spPr>
          <a:xfrm>
            <a:off x="7722431" y="6351911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https://github.com/Pressio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6CEE5-82B8-0243-A8FB-C569BEB4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082" y="4008880"/>
            <a:ext cx="5577684" cy="234303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softEdge rad="127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7C05C-7522-FD47-9634-74ABF8AECDFC}"/>
              </a:ext>
            </a:extLst>
          </p:cNvPr>
          <p:cNvGrpSpPr/>
          <p:nvPr/>
        </p:nvGrpSpPr>
        <p:grpSpPr>
          <a:xfrm>
            <a:off x="7415609" y="801943"/>
            <a:ext cx="3990709" cy="3175838"/>
            <a:chOff x="2736895" y="1046829"/>
            <a:chExt cx="6577382" cy="53029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D4190-3035-E140-816D-BCCF37B92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724C8-718F-7943-AD05-A0519555DA60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BBD5CA-DA63-5E4A-8943-303D3C7B1F2A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46E3A70-1408-BE40-B0CB-B4685DD12B7D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69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E071B5-7330-294E-A20A-79B1CB6F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179300"/>
            <a:ext cx="9606694" cy="50133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Header-only C++11 library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Benefits portability 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Leverages C++11 and metaprogramming for type detection and compile-time dispatching</a:t>
            </a:r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HPC programming models (e.g., </a:t>
            </a:r>
            <a:r>
              <a:rPr lang="en-US" sz="2200" dirty="0" err="1"/>
              <a:t>Kokkos</a:t>
            </a:r>
            <a:r>
              <a:rPr lang="en-US" sz="2200" dirty="0"/>
              <a:t>, </a:t>
            </a:r>
            <a:r>
              <a:rPr lang="en-US" sz="2200" dirty="0" err="1"/>
              <a:t>tPetra</a:t>
            </a:r>
            <a:r>
              <a:rPr lang="en-US" sz="2200" dirty="0"/>
              <a:t>)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Support for GPU computing via </a:t>
            </a:r>
            <a:r>
              <a:rPr lang="en-US" sz="2000" dirty="0" err="1"/>
              <a:t>Kokkos</a:t>
            </a:r>
            <a:endParaRPr lang="en-US" sz="2000" dirty="0"/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a Python API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Enables Python users to use the C++ </a:t>
            </a:r>
            <a:r>
              <a:rPr lang="en-US" sz="2000" dirty="0" err="1"/>
              <a:t>Pressio</a:t>
            </a:r>
            <a:r>
              <a:rPr lang="en-US" sz="2000" dirty="0"/>
              <a:t> functionalities from Python</a:t>
            </a:r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</a:t>
            </a:r>
            <a:r>
              <a:rPr lang="en-US" sz="2200" dirty="0" err="1"/>
              <a:t>Galerkin</a:t>
            </a:r>
            <a:r>
              <a:rPr lang="en-US" sz="2200" dirty="0"/>
              <a:t>, LSPG, and WLS ROMs (w/ </a:t>
            </a:r>
            <a:r>
              <a:rPr lang="en-US" sz="2200" dirty="0" err="1"/>
              <a:t>hyperreduction</a:t>
            </a:r>
            <a:r>
              <a:rPr lang="en-US" sz="2200" dirty="0"/>
              <a:t>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834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4649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8" y="1961688"/>
            <a:ext cx="992045" cy="253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73B81-68F0-5943-A7CF-C3F55880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4" y="2832175"/>
            <a:ext cx="467539" cy="33002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EE24819-1D1F-A04A-A1B6-01E28947F6D8}"/>
              </a:ext>
            </a:extLst>
          </p:cNvPr>
          <p:cNvSpPr txBox="1">
            <a:spLocks/>
          </p:cNvSpPr>
          <p:nvPr/>
        </p:nvSpPr>
        <p:spPr>
          <a:xfrm>
            <a:off x="274646" y="5008721"/>
            <a:ext cx="5287425" cy="160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hyper-reduction, we require </a:t>
            </a:r>
            <a:r>
              <a:rPr lang="en-US" sz="1600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 and </a:t>
            </a:r>
            <a:r>
              <a:rPr lang="en-US" sz="1600" dirty="0" err="1">
                <a:latin typeface="Andale Mono" panose="020B0509000000000004" pitchFamily="49" charset="0"/>
              </a:rPr>
              <a:t>applyJacobian</a:t>
            </a:r>
            <a:r>
              <a:rPr lang="en-US" dirty="0"/>
              <a:t> to return results at only a subset of the mesh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274646" y="3828434"/>
            <a:ext cx="5346225" cy="77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161BB-9540-484D-B5D0-D53135279EC2}"/>
              </a:ext>
            </a:extLst>
          </p:cNvPr>
          <p:cNvGrpSpPr/>
          <p:nvPr/>
        </p:nvGrpSpPr>
        <p:grpSpPr>
          <a:xfrm>
            <a:off x="5749848" y="929997"/>
            <a:ext cx="6301885" cy="5080838"/>
            <a:chOff x="2736895" y="1046829"/>
            <a:chExt cx="6577382" cy="5302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92EB5D-5110-5D40-AFB6-F15EA1E8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386BA6-5DC7-B24D-BA55-FE86AE12EDBC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2ADA52-BADA-874E-A8E1-9478B0688A54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05BD0CE-270A-F64A-AB72-4AF75C514855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r>
              <a:rPr lang="en-US" dirty="0"/>
              <a:t>: How do we build and run a 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EA3DE-39C9-6F4D-B8AA-6E4D9ADB4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"/>
          <a:stretch/>
        </p:blipFill>
        <p:spPr>
          <a:xfrm>
            <a:off x="1510900" y="929997"/>
            <a:ext cx="4953896" cy="568138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443610-A399-9F4F-9BFC-29514E51AF81}"/>
              </a:ext>
            </a:extLst>
          </p:cNvPr>
          <p:cNvCxnSpPr/>
          <p:nvPr/>
        </p:nvCxnSpPr>
        <p:spPr>
          <a:xfrm>
            <a:off x="6464796" y="2312894"/>
            <a:ext cx="9400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AE6068-6259-174A-9807-4BF556DEE9CA}"/>
              </a:ext>
            </a:extLst>
          </p:cNvPr>
          <p:cNvSpPr txBox="1"/>
          <p:nvPr/>
        </p:nvSpPr>
        <p:spPr>
          <a:xfrm>
            <a:off x="7404847" y="2128228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FOM object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C32F08-F988-BF4E-962C-93A8E8C86583}"/>
              </a:ext>
            </a:extLst>
          </p:cNvPr>
          <p:cNvSpPr/>
          <p:nvPr/>
        </p:nvSpPr>
        <p:spPr>
          <a:xfrm>
            <a:off x="1828800" y="2128228"/>
            <a:ext cx="437477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353328-6ED9-6A4F-9EC0-2101947BA93D}"/>
              </a:ext>
            </a:extLst>
          </p:cNvPr>
          <p:cNvSpPr/>
          <p:nvPr/>
        </p:nvSpPr>
        <p:spPr>
          <a:xfrm>
            <a:off x="1828800" y="2802240"/>
            <a:ext cx="4374776" cy="6043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95AA2E-80C2-124D-9A45-5488DBAB7DC1}"/>
              </a:ext>
            </a:extLst>
          </p:cNvPr>
          <p:cNvCxnSpPr/>
          <p:nvPr/>
        </p:nvCxnSpPr>
        <p:spPr>
          <a:xfrm>
            <a:off x="6464796" y="3092823"/>
            <a:ext cx="9400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9013A9-9F54-0049-9DB5-9C72671CF83F}"/>
              </a:ext>
            </a:extLst>
          </p:cNvPr>
          <p:cNvSpPr txBox="1"/>
          <p:nvPr/>
        </p:nvSpPr>
        <p:spPr>
          <a:xfrm>
            <a:off x="7404847" y="2919748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Load/compute the POD modes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1824F3-F3D2-9F44-BE2F-B68BB8054D41}"/>
              </a:ext>
            </a:extLst>
          </p:cNvPr>
          <p:cNvSpPr/>
          <p:nvPr/>
        </p:nvSpPr>
        <p:spPr>
          <a:xfrm>
            <a:off x="1828800" y="4231509"/>
            <a:ext cx="4374776" cy="9828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B559CD-05C4-B844-9953-F86FE800DA03}"/>
              </a:ext>
            </a:extLst>
          </p:cNvPr>
          <p:cNvCxnSpPr/>
          <p:nvPr/>
        </p:nvCxnSpPr>
        <p:spPr>
          <a:xfrm>
            <a:off x="6464796" y="4733364"/>
            <a:ext cx="9400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F7DA38-907F-0849-8E6B-519A4989E808}"/>
              </a:ext>
            </a:extLst>
          </p:cNvPr>
          <p:cNvSpPr txBox="1"/>
          <p:nvPr/>
        </p:nvSpPr>
        <p:spPr>
          <a:xfrm>
            <a:off x="7404847" y="4538289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ROM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C660F-ACE9-774F-AE59-3B3FBFA0639C}"/>
              </a:ext>
            </a:extLst>
          </p:cNvPr>
          <p:cNvSpPr/>
          <p:nvPr/>
        </p:nvSpPr>
        <p:spPr>
          <a:xfrm>
            <a:off x="1828800" y="5262406"/>
            <a:ext cx="4374776" cy="464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CB041F-67C8-3E4E-AFF7-89BAC2AA16D7}"/>
              </a:ext>
            </a:extLst>
          </p:cNvPr>
          <p:cNvCxnSpPr/>
          <p:nvPr/>
        </p:nvCxnSpPr>
        <p:spPr>
          <a:xfrm>
            <a:off x="6464796" y="5468470"/>
            <a:ext cx="9400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04A0F9-CB10-1F4D-9536-BA4CE71EDDD9}"/>
              </a:ext>
            </a:extLst>
          </p:cNvPr>
          <p:cNvSpPr txBox="1"/>
          <p:nvPr/>
        </p:nvSpPr>
        <p:spPr>
          <a:xfrm>
            <a:off x="7404846" y="528380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Advance in time</a:t>
            </a:r>
          </a:p>
        </p:txBody>
      </p:sp>
    </p:spTree>
    <p:extLst>
      <p:ext uri="{BB962C8B-B14F-4D97-AF65-F5344CB8AC3E}">
        <p14:creationId xmlns:p14="http://schemas.microsoft.com/office/powerpoint/2010/main" val="19984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7059</TotalTime>
  <Words>302</Words>
  <Application>Microsoft Macintosh PowerPoint</Application>
  <PresentationFormat>Widescreen</PresentationFormat>
  <Paragraphs>61</Paragraphs>
  <Slides>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Andale Mono</vt:lpstr>
      <vt:lpstr>Arial</vt:lpstr>
      <vt:lpstr>Calibri</vt:lpstr>
      <vt:lpstr>Garamond</vt:lpstr>
      <vt:lpstr>Gill Sans MT</vt:lpstr>
      <vt:lpstr>Trebuchet MS</vt:lpstr>
      <vt:lpstr>Sandia Theme (White Background)</vt:lpstr>
      <vt:lpstr>What are projection-based ROMs?</vt:lpstr>
      <vt:lpstr>Pressio</vt:lpstr>
      <vt:lpstr>High-level features</vt:lpstr>
      <vt:lpstr>How does Pressio talk to an application?</vt:lpstr>
      <vt:lpstr>Pressio: How do we build and run a ROM?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104</cp:revision>
  <dcterms:created xsi:type="dcterms:W3CDTF">2017-10-14T01:15:26Z</dcterms:created>
  <dcterms:modified xsi:type="dcterms:W3CDTF">2020-08-17T19:53:01Z</dcterms:modified>
</cp:coreProperties>
</file>